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66" r:id="rId2"/>
    <p:sldId id="263" r:id="rId3"/>
    <p:sldId id="401" r:id="rId4"/>
    <p:sldId id="402" r:id="rId5"/>
    <p:sldId id="403" r:id="rId6"/>
    <p:sldId id="356" r:id="rId7"/>
    <p:sldId id="404" r:id="rId8"/>
    <p:sldId id="405" r:id="rId9"/>
    <p:sldId id="358" r:id="rId10"/>
    <p:sldId id="374" r:id="rId11"/>
    <p:sldId id="406" r:id="rId12"/>
    <p:sldId id="364" r:id="rId13"/>
    <p:sldId id="390" r:id="rId14"/>
    <p:sldId id="407" r:id="rId15"/>
    <p:sldId id="409" r:id="rId16"/>
    <p:sldId id="41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756" y="10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AB7ADA-2B9E-4BCF-91CB-7865DAFA6CCC}" type="datetimeFigureOut">
              <a:rPr lang="en-US" smtClean="0"/>
              <a:pPr/>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B7ADA-2B9E-4BCF-91CB-7865DAFA6CCC}" type="datetimeFigureOut">
              <a:rPr lang="en-US" smtClean="0"/>
              <a:pPr/>
              <a:t>6/18/2022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AB7ADA-2B9E-4BCF-91CB-7865DAFA6CCC}" type="datetimeFigureOut">
              <a:rPr lang="en-US" smtClean="0"/>
              <a:pPr/>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AB7ADA-2B9E-4BCF-91CB-7865DAFA6CCC}" type="datetimeFigureOut">
              <a:rPr lang="en-US" smtClean="0"/>
              <a:pPr/>
              <a:t>6/18/2022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AB7ADA-2B9E-4BCF-91CB-7865DAFA6CCC}" type="datetimeFigureOut">
              <a:rPr lang="en-US" smtClean="0"/>
              <a:pPr/>
              <a:t>6/18/2022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B7ADA-2B9E-4BCF-91CB-7865DAFA6CCC}" type="datetimeFigureOut">
              <a:rPr lang="en-US" smtClean="0"/>
              <a:pPr/>
              <a:t>6/18/2022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6/18/2022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B7ADA-2B9E-4BCF-91CB-7865DAFA6CCC}" type="datetimeFigureOut">
              <a:rPr lang="en-US" smtClean="0"/>
              <a:pPr/>
              <a:t>6/18/2022</a:t>
            </a:fld>
            <a:endParaRPr lang="en-US"/>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D56D6-9350-4D8C-AB61-EB1689042F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72B7ED9-227C-DEF2-912F-3983E4A1E7C8}"/>
              </a:ext>
            </a:extLst>
          </p:cNvPr>
          <p:cNvPicPr>
            <a:picLocks noChangeAspect="1"/>
          </p:cNvPicPr>
          <p:nvPr/>
        </p:nvPicPr>
        <p:blipFill rotWithShape="1">
          <a:blip r:embed="rId2">
            <a:extLst>
              <a:ext uri="{28A0092B-C50C-407E-A947-70E740481C1C}">
                <a14:useLocalDpi xmlns:a14="http://schemas.microsoft.com/office/drawing/2010/main" val="0"/>
              </a:ext>
            </a:extLst>
          </a:blip>
          <a:srcRect b="14511"/>
          <a:stretch/>
        </p:blipFill>
        <p:spPr>
          <a:xfrm>
            <a:off x="0" y="0"/>
            <a:ext cx="12192000" cy="6858000"/>
          </a:xfrm>
          <a:prstGeom prst="rect">
            <a:avLst/>
          </a:prstGeom>
        </p:spPr>
      </p:pic>
      <p:sp>
        <p:nvSpPr>
          <p:cNvPr id="3" name="Subtitle 2"/>
          <p:cNvSpPr>
            <a:spLocks noGrp="1"/>
          </p:cNvSpPr>
          <p:nvPr>
            <p:ph type="subTitle" idx="1"/>
          </p:nvPr>
        </p:nvSpPr>
        <p:spPr>
          <a:xfrm>
            <a:off x="4114800" y="4701862"/>
            <a:ext cx="3810000" cy="755015"/>
          </a:xfrm>
        </p:spPr>
        <p:txBody>
          <a:bodyPr/>
          <a:lstStyle/>
          <a:p>
            <a:r>
              <a:rPr lang="en-US" b="1" dirty="0">
                <a:solidFill>
                  <a:schemeClr val="bg1"/>
                </a:solidFill>
              </a:rPr>
              <a:t>Psalms 84</a:t>
            </a:r>
          </a:p>
        </p:txBody>
      </p:sp>
      <p:sp>
        <p:nvSpPr>
          <p:cNvPr id="2" name="Title 1"/>
          <p:cNvSpPr>
            <a:spLocks noGrp="1"/>
          </p:cNvSpPr>
          <p:nvPr>
            <p:ph type="ctrTitle"/>
          </p:nvPr>
        </p:nvSpPr>
        <p:spPr>
          <a:xfrm>
            <a:off x="3124200" y="3558862"/>
            <a:ext cx="5791200" cy="1143000"/>
          </a:xfrm>
        </p:spPr>
        <p:txBody>
          <a:bodyPr>
            <a:normAutofit fontScale="90000"/>
          </a:bodyPr>
          <a:lstStyle/>
          <a:p>
            <a:r>
              <a:rPr lang="en-US" b="1" dirty="0">
                <a:solidFill>
                  <a:schemeClr val="bg1"/>
                </a:solidFill>
              </a:rPr>
              <a:t>The Happiness of Worshipping the Father</a:t>
            </a:r>
          </a:p>
        </p:txBody>
      </p:sp>
      <p:sp>
        <p:nvSpPr>
          <p:cNvPr id="6" name="Subtitle 2">
            <a:extLst>
              <a:ext uri="{FF2B5EF4-FFF2-40B4-BE49-F238E27FC236}">
                <a16:creationId xmlns:a16="http://schemas.microsoft.com/office/drawing/2014/main" id="{002FF98C-D99E-445F-9152-9122F615FD05}"/>
              </a:ext>
            </a:extLst>
          </p:cNvPr>
          <p:cNvSpPr txBox="1">
            <a:spLocks/>
          </p:cNvSpPr>
          <p:nvPr/>
        </p:nvSpPr>
        <p:spPr>
          <a:xfrm>
            <a:off x="4038600" y="5402423"/>
            <a:ext cx="3810000" cy="75501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a:solidFill>
                  <a:schemeClr val="bg1"/>
                </a:solidFill>
              </a:rPr>
              <a:t>June 19, 2022</a:t>
            </a:r>
          </a:p>
        </p:txBody>
      </p:sp>
    </p:spTree>
    <p:extLst>
      <p:ext uri="{BB962C8B-B14F-4D97-AF65-F5344CB8AC3E}">
        <p14:creationId xmlns:p14="http://schemas.microsoft.com/office/powerpoint/2010/main" val="2647999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Micah 4:2</a:t>
            </a:r>
            <a:endParaRPr lang="en-US" dirty="0">
              <a:solidFill>
                <a:schemeClr val="bg1">
                  <a:lumMod val="95000"/>
                </a:schemeClr>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marR="0" indent="0" algn="just">
              <a:spcBef>
                <a:spcPts val="0"/>
              </a:spcBef>
              <a:spcAft>
                <a:spcPts val="0"/>
              </a:spcAft>
              <a:buNone/>
            </a:pPr>
            <a:r>
              <a:rPr lang="en-US" sz="3600" dirty="0">
                <a:solidFill>
                  <a:schemeClr val="bg1"/>
                </a:solidFill>
                <a:effectLst/>
                <a:latin typeface="Calibri" panose="020F0502020204030204" pitchFamily="34" charset="0"/>
                <a:ea typeface="Calibri" panose="020F0502020204030204" pitchFamily="34" charset="0"/>
              </a:rPr>
              <a:t>Many nations will come and say, “Come and let us go up to the mountain of the </a:t>
            </a:r>
            <a:r>
              <a:rPr lang="en-US" sz="3600" cap="small" dirty="0">
                <a:solidFill>
                  <a:schemeClr val="bg1"/>
                </a:solidFill>
                <a:effectLst/>
                <a:latin typeface="Calibri" panose="020F0502020204030204" pitchFamily="34" charset="0"/>
                <a:ea typeface="Calibri" panose="020F0502020204030204" pitchFamily="34" charset="0"/>
              </a:rPr>
              <a:t>Lord</a:t>
            </a:r>
            <a:r>
              <a:rPr lang="en-US" sz="3600" dirty="0">
                <a:solidFill>
                  <a:schemeClr val="bg1"/>
                </a:solidFill>
                <a:effectLst/>
              </a:rPr>
              <a:t> and to the house of the God of Jacob, that He may teach us about His ways and that we may walk in His paths.” For from Zion will go forth the law, even the word of the </a:t>
            </a:r>
            <a:r>
              <a:rPr lang="en-US" sz="3600" cap="small" dirty="0">
                <a:solidFill>
                  <a:schemeClr val="bg1"/>
                </a:solidFill>
                <a:effectLst/>
              </a:rPr>
              <a:t>Lord</a:t>
            </a:r>
            <a:r>
              <a:rPr lang="en-US" sz="3600" dirty="0">
                <a:solidFill>
                  <a:schemeClr val="bg1"/>
                </a:solidFill>
                <a:effectLst/>
              </a:rPr>
              <a:t> from Jerusalem.</a:t>
            </a:r>
            <a:endParaRPr lang="en-US" sz="36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8134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5"/>
            <a:ext cx="10744200" cy="5364163"/>
          </a:xfrm>
        </p:spPr>
        <p:txBody>
          <a:bodyPr>
            <a:noAutofit/>
          </a:bodyPr>
          <a:lstStyle/>
          <a:p>
            <a:pPr marL="0" indent="0" algn="just">
              <a:spcBef>
                <a:spcPts val="0"/>
              </a:spcBef>
              <a:buNone/>
            </a:pPr>
            <a:r>
              <a:rPr lang="en-US" dirty="0">
                <a:solidFill>
                  <a:schemeClr val="bg1"/>
                </a:solidFill>
                <a:effectLst/>
                <a:ea typeface="Calibri" panose="020F0502020204030204" pitchFamily="34" charset="0"/>
              </a:rPr>
              <a:t>II. </a:t>
            </a:r>
            <a:r>
              <a:rPr lang="en-US" dirty="0">
                <a:solidFill>
                  <a:schemeClr val="bg1"/>
                </a:solidFill>
                <a:effectLst/>
                <a:ea typeface="Calibri" panose="020F0502020204030204" pitchFamily="34" charset="0"/>
                <a:cs typeface="Times New Roman" panose="02020603050405020304" pitchFamily="18" charset="0"/>
              </a:rPr>
              <a:t>Happy Are the Pilgrims </a:t>
            </a:r>
            <a:r>
              <a:rPr lang="en-US" dirty="0" err="1">
                <a:solidFill>
                  <a:schemeClr val="bg1"/>
                </a:solidFill>
                <a:effectLst/>
                <a:ea typeface="Calibri" panose="020F0502020204030204" pitchFamily="34" charset="0"/>
                <a:cs typeface="Times New Roman" panose="02020603050405020304" pitchFamily="18" charset="0"/>
              </a:rPr>
              <a:t>En</a:t>
            </a:r>
            <a:r>
              <a:rPr lang="en-US" dirty="0">
                <a:solidFill>
                  <a:schemeClr val="bg1"/>
                </a:solidFill>
                <a:effectLst/>
                <a:ea typeface="Calibri" panose="020F0502020204030204" pitchFamily="34" charset="0"/>
                <a:cs typeface="Times New Roman" panose="02020603050405020304" pitchFamily="18" charset="0"/>
              </a:rPr>
              <a:t> Route to Zion (5-8)</a:t>
            </a:r>
            <a:endParaRPr lang="en-US" dirty="0">
              <a:solidFill>
                <a:schemeClr val="bg1"/>
              </a:solidFill>
            </a:endParaRPr>
          </a:p>
          <a:p>
            <a:pPr marL="0" indent="0" algn="just">
              <a:spcBef>
                <a:spcPts val="0"/>
              </a:spcBef>
              <a:buNone/>
            </a:pP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blessed is the man whose strength is in You, in whose heart are the highways </a:t>
            </a:r>
            <a:r>
              <a:rPr lang="en-US" sz="20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 Zion</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6 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Passing through the valley of Baca they make it a spring; the early rain also covers it with blessings.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7 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They go from strength to strength, e</a:t>
            </a:r>
            <a:r>
              <a:rPr lang="en-US" sz="20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very one of them</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appears before God in Zion.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 Lord God of hosts, hear my prayer; Give ear, O God of Jacob!</a:t>
            </a:r>
            <a:endParaRPr lang="en-US" sz="2000" dirty="0">
              <a:solidFill>
                <a:schemeClr val="bg1"/>
              </a:solidFill>
            </a:endParaRPr>
          </a:p>
          <a:p>
            <a:pPr marL="0" indent="0" algn="just">
              <a:spcBef>
                <a:spcPts val="0"/>
              </a:spcBef>
              <a:buNone/>
            </a:pPr>
            <a:endParaRPr lang="en-US" sz="1400" dirty="0">
              <a:solidFill>
                <a:schemeClr val="bg1"/>
              </a:solidFill>
            </a:endParaRPr>
          </a:p>
        </p:txBody>
      </p:sp>
    </p:spTree>
    <p:extLst>
      <p:ext uri="{BB962C8B-B14F-4D97-AF65-F5344CB8AC3E}">
        <p14:creationId xmlns:p14="http://schemas.microsoft.com/office/powerpoint/2010/main" val="1225994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5"/>
            <a:ext cx="10820400" cy="5364163"/>
          </a:xfrm>
        </p:spPr>
        <p:txBody>
          <a:bodyPr>
            <a:noAutofit/>
          </a:bodyPr>
          <a:lstStyle/>
          <a:p>
            <a:pPr marL="0" indent="0" algn="just">
              <a:spcBef>
                <a:spcPts val="0"/>
              </a:spcBef>
              <a:buNone/>
            </a:pPr>
            <a:r>
              <a:rPr lang="en-US" dirty="0">
                <a:solidFill>
                  <a:schemeClr val="bg1"/>
                </a:solidFill>
                <a:effectLst/>
                <a:ea typeface="Calibri" panose="020F0502020204030204" pitchFamily="34" charset="0"/>
              </a:rPr>
              <a:t>III. </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Happy Are Those Who Trust in the Lord (9-12)</a:t>
            </a:r>
            <a:endParaRPr lang="en-US" dirty="0">
              <a:solidFill>
                <a:schemeClr val="bg1"/>
              </a:solidFill>
            </a:endParaRPr>
          </a:p>
          <a:p>
            <a:pPr marL="0" indent="0" algn="just">
              <a:spcBef>
                <a:spcPts val="0"/>
              </a:spcBef>
              <a:buNone/>
            </a:pP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9 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Behold our shield, O God, and look upon the face of Your anointed.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10 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a day in Your courts is better than a thousand </a:t>
            </a:r>
            <a:r>
              <a:rPr lang="en-US" sz="20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outside</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 would rather stand at the threshold of the house of my God than dwell in the tents of wickedness.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the Lord God is a sun and shield; The Lord gives grace and glory; no good thing does He withhold from those who walk uprightly.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 Lord of hosts, how blessed is the man who trusts in You!</a:t>
            </a:r>
            <a:endParaRPr lang="en-US"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576416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Romans 8:5-6</a:t>
            </a:r>
            <a:endParaRPr lang="en-US" dirty="0">
              <a:solidFill>
                <a:schemeClr val="bg1">
                  <a:lumMod val="95000"/>
                </a:schemeClr>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marR="0" indent="0" algn="just">
              <a:spcBef>
                <a:spcPts val="0"/>
              </a:spcBef>
              <a:spcAft>
                <a:spcPts val="0"/>
              </a:spcAft>
              <a:buNone/>
            </a:pPr>
            <a:r>
              <a:rPr lang="en-US" baseline="30000" dirty="0">
                <a:solidFill>
                  <a:schemeClr val="bg1"/>
                </a:solidFill>
                <a:effectLst/>
                <a:ea typeface="Calibri" panose="020F0502020204030204" pitchFamily="34" charset="0"/>
              </a:rPr>
              <a:t>5</a:t>
            </a:r>
            <a:r>
              <a:rPr lang="en-US" dirty="0">
                <a:solidFill>
                  <a:schemeClr val="bg1"/>
                </a:solidFill>
                <a:effectLst/>
                <a:ea typeface="Calibri" panose="020F0502020204030204" pitchFamily="34" charset="0"/>
              </a:rPr>
              <a:t> For those who are according to the flesh set their minds on the things of the flesh, but those who are according to the Spirit, the things of the Spirit. </a:t>
            </a:r>
            <a:r>
              <a:rPr lang="en-US" baseline="30000" dirty="0">
                <a:solidFill>
                  <a:schemeClr val="bg1"/>
                </a:solidFill>
                <a:effectLst/>
                <a:ea typeface="Calibri" panose="020F0502020204030204" pitchFamily="34" charset="0"/>
              </a:rPr>
              <a:t>6</a:t>
            </a:r>
            <a:r>
              <a:rPr lang="en-US" dirty="0">
                <a:solidFill>
                  <a:schemeClr val="bg1"/>
                </a:solidFill>
                <a:effectLst/>
                <a:ea typeface="Calibri" panose="020F0502020204030204" pitchFamily="34" charset="0"/>
              </a:rPr>
              <a:t> For the mind set on the flesh is death, but the mind set on the Spirit is life and peace.</a:t>
            </a:r>
            <a:endParaRPr lang="en-US"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289694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5"/>
            <a:ext cx="10820400" cy="5364163"/>
          </a:xfrm>
        </p:spPr>
        <p:txBody>
          <a:bodyPr>
            <a:noAutofit/>
          </a:bodyPr>
          <a:lstStyle/>
          <a:p>
            <a:pPr marL="0" indent="0" algn="just">
              <a:spcBef>
                <a:spcPts val="0"/>
              </a:spcBef>
              <a:buNone/>
            </a:pPr>
            <a:r>
              <a:rPr lang="en-US" dirty="0">
                <a:solidFill>
                  <a:schemeClr val="bg1"/>
                </a:solidFill>
                <a:effectLst/>
                <a:ea typeface="Calibri" panose="020F0502020204030204" pitchFamily="34" charset="0"/>
              </a:rPr>
              <a:t>III. </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Happy Are Those Who Trust in the Lord (9-12)</a:t>
            </a:r>
            <a:endParaRPr lang="en-US" dirty="0">
              <a:solidFill>
                <a:schemeClr val="bg1"/>
              </a:solidFill>
            </a:endParaRPr>
          </a:p>
          <a:p>
            <a:pPr marL="0" indent="0" algn="just">
              <a:spcBef>
                <a:spcPts val="0"/>
              </a:spcBef>
              <a:buNone/>
            </a:pP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9 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Behold our shield, O God, and look upon the face of Your anointed.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10 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a day in Your courts is better than a thousand </a:t>
            </a:r>
            <a:r>
              <a:rPr lang="en-US" sz="20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outside</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 would rather stand at the threshold of the house of my God than dwell in the tents of wickedness.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the Lord God is a sun and shield; The Lord gives grace and glory; no good thing does He withhold from those who walk uprightly.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 Lord of hosts, how blessed is the man who trusts in You!</a:t>
            </a:r>
            <a:endParaRPr lang="en-US" sz="2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485452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7548A-347C-5095-20DB-D9B75A84AA91}"/>
              </a:ext>
            </a:extLst>
          </p:cNvPr>
          <p:cNvSpPr>
            <a:spLocks noGrp="1"/>
          </p:cNvSpPr>
          <p:nvPr>
            <p:ph type="title"/>
          </p:nvPr>
        </p:nvSpPr>
        <p:spPr/>
        <p:txBody>
          <a:bodyPr/>
          <a:lstStyle/>
          <a:p>
            <a:r>
              <a:rPr lang="en-US" dirty="0">
                <a:solidFill>
                  <a:schemeClr val="bg1"/>
                </a:solidFill>
              </a:rPr>
              <a:t>Big Idea</a:t>
            </a:r>
          </a:p>
        </p:txBody>
      </p:sp>
      <p:sp>
        <p:nvSpPr>
          <p:cNvPr id="3" name="Content Placeholder 2">
            <a:extLst>
              <a:ext uri="{FF2B5EF4-FFF2-40B4-BE49-F238E27FC236}">
                <a16:creationId xmlns:a16="http://schemas.microsoft.com/office/drawing/2014/main" id="{D1A00B77-7115-CD90-6585-4822ECDE1B6C}"/>
              </a:ext>
            </a:extLst>
          </p:cNvPr>
          <p:cNvSpPr>
            <a:spLocks noGrp="1"/>
          </p:cNvSpPr>
          <p:nvPr>
            <p:ph idx="1"/>
          </p:nvPr>
        </p:nvSpPr>
        <p:spPr/>
        <p:txBody>
          <a:bodyPr/>
          <a:lstStyle/>
          <a:p>
            <a:pPr marL="0" indent="0" algn="just">
              <a:buNone/>
            </a:pPr>
            <a:r>
              <a:rPr lang="en-US" dirty="0">
                <a:solidFill>
                  <a:schemeClr val="bg1"/>
                </a:solidFill>
              </a:rPr>
              <a:t>It is through the worship of the Triune God by way of intimate communion with Him, by gathering of the saints that true joy and happiness is found.</a:t>
            </a:r>
          </a:p>
        </p:txBody>
      </p:sp>
    </p:spTree>
    <p:extLst>
      <p:ext uri="{BB962C8B-B14F-4D97-AF65-F5344CB8AC3E}">
        <p14:creationId xmlns:p14="http://schemas.microsoft.com/office/powerpoint/2010/main" val="1580819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72B7ED9-227C-DEF2-912F-3983E4A1E7C8}"/>
              </a:ext>
            </a:extLst>
          </p:cNvPr>
          <p:cNvPicPr>
            <a:picLocks noChangeAspect="1"/>
          </p:cNvPicPr>
          <p:nvPr/>
        </p:nvPicPr>
        <p:blipFill rotWithShape="1">
          <a:blip r:embed="rId2">
            <a:extLst>
              <a:ext uri="{28A0092B-C50C-407E-A947-70E740481C1C}">
                <a14:useLocalDpi xmlns:a14="http://schemas.microsoft.com/office/drawing/2010/main" val="0"/>
              </a:ext>
            </a:extLst>
          </a:blip>
          <a:srcRect b="14511"/>
          <a:stretch/>
        </p:blipFill>
        <p:spPr>
          <a:xfrm>
            <a:off x="0" y="0"/>
            <a:ext cx="12192000" cy="6858000"/>
          </a:xfrm>
          <a:prstGeom prst="rect">
            <a:avLst/>
          </a:prstGeom>
        </p:spPr>
      </p:pic>
      <p:sp>
        <p:nvSpPr>
          <p:cNvPr id="3" name="Subtitle 2"/>
          <p:cNvSpPr>
            <a:spLocks noGrp="1"/>
          </p:cNvSpPr>
          <p:nvPr>
            <p:ph type="subTitle" idx="1"/>
          </p:nvPr>
        </p:nvSpPr>
        <p:spPr>
          <a:xfrm>
            <a:off x="4114800" y="4701862"/>
            <a:ext cx="3810000" cy="755015"/>
          </a:xfrm>
        </p:spPr>
        <p:txBody>
          <a:bodyPr/>
          <a:lstStyle/>
          <a:p>
            <a:r>
              <a:rPr lang="en-US" b="1" dirty="0">
                <a:solidFill>
                  <a:schemeClr val="bg1"/>
                </a:solidFill>
              </a:rPr>
              <a:t>Psalms 84</a:t>
            </a:r>
          </a:p>
        </p:txBody>
      </p:sp>
      <p:sp>
        <p:nvSpPr>
          <p:cNvPr id="2" name="Title 1"/>
          <p:cNvSpPr>
            <a:spLocks noGrp="1"/>
          </p:cNvSpPr>
          <p:nvPr>
            <p:ph type="ctrTitle"/>
          </p:nvPr>
        </p:nvSpPr>
        <p:spPr>
          <a:xfrm>
            <a:off x="3124200" y="3558862"/>
            <a:ext cx="5791200" cy="1143000"/>
          </a:xfrm>
        </p:spPr>
        <p:txBody>
          <a:bodyPr>
            <a:normAutofit fontScale="90000"/>
          </a:bodyPr>
          <a:lstStyle/>
          <a:p>
            <a:r>
              <a:rPr lang="en-US" b="1" dirty="0">
                <a:solidFill>
                  <a:schemeClr val="bg1"/>
                </a:solidFill>
              </a:rPr>
              <a:t>The Happiness of Worshipping the Father</a:t>
            </a:r>
          </a:p>
        </p:txBody>
      </p:sp>
      <p:sp>
        <p:nvSpPr>
          <p:cNvPr id="6" name="Subtitle 2">
            <a:extLst>
              <a:ext uri="{FF2B5EF4-FFF2-40B4-BE49-F238E27FC236}">
                <a16:creationId xmlns:a16="http://schemas.microsoft.com/office/drawing/2014/main" id="{002FF98C-D99E-445F-9152-9122F615FD05}"/>
              </a:ext>
            </a:extLst>
          </p:cNvPr>
          <p:cNvSpPr txBox="1">
            <a:spLocks/>
          </p:cNvSpPr>
          <p:nvPr/>
        </p:nvSpPr>
        <p:spPr>
          <a:xfrm>
            <a:off x="4038600" y="5402423"/>
            <a:ext cx="3810000" cy="75501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b="1" dirty="0">
                <a:solidFill>
                  <a:schemeClr val="bg1"/>
                </a:solidFill>
              </a:rPr>
              <a:t>June 19, 2022</a:t>
            </a:r>
          </a:p>
        </p:txBody>
      </p:sp>
    </p:spTree>
    <p:extLst>
      <p:ext uri="{BB962C8B-B14F-4D97-AF65-F5344CB8AC3E}">
        <p14:creationId xmlns:p14="http://schemas.microsoft.com/office/powerpoint/2010/main" val="536953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Psalm 84:1-4</a:t>
            </a:r>
            <a:endParaRPr lang="en-US" dirty="0">
              <a:solidFill>
                <a:schemeClr val="bg1">
                  <a:lumMod val="95000"/>
                </a:schemeClr>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marR="0" indent="0">
              <a:spcBef>
                <a:spcPts val="0"/>
              </a:spcBef>
              <a:spcAft>
                <a:spcPts val="0"/>
              </a:spcAft>
              <a:buNone/>
            </a:pP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the choir director; on the </a:t>
            </a:r>
            <a:r>
              <a:rPr lang="en-US" sz="34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Gittith</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 Psalm of the sons of Korah.</a:t>
            </a:r>
          </a:p>
          <a:p>
            <a:pPr marL="0" indent="0">
              <a:buNone/>
            </a:pPr>
            <a:r>
              <a:rPr lang="en-US" sz="34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How lovely are Your dwelling places, O Lord of hosts! </a:t>
            </a:r>
            <a:r>
              <a:rPr lang="en-US" sz="34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My soul longed and even yearned for the courts of the Lord; my heart and my flesh sing for joy to the living God. </a:t>
            </a:r>
            <a:r>
              <a:rPr lang="en-US" sz="34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bird also has found a house, and the swallow a nest for herself, where she may lay her young, even Your altars, O Lord of hosts, my King and my God. </a:t>
            </a:r>
            <a:r>
              <a:rPr lang="en-US" sz="3400"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4 </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blessed are those who dwell in Your house! They are ever praising You.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Psalm 84:5-8</a:t>
            </a:r>
            <a:endParaRPr lang="en-US" dirty="0">
              <a:solidFill>
                <a:schemeClr val="bg1">
                  <a:lumMod val="95000"/>
                </a:schemeClr>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indent="0">
              <a:spcBef>
                <a:spcPts val="0"/>
              </a:spcBef>
              <a:buNone/>
            </a:pPr>
            <a:r>
              <a:rPr lang="en-US" sz="34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5 </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blessed is the man whose strength is in You, in whose heart are the highways </a:t>
            </a:r>
            <a:r>
              <a:rPr lang="en-US" sz="3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 Zion</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34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6 </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Passing through the valley of Baca they make it a spring; the early rain also covers it with blessings. </a:t>
            </a:r>
            <a:r>
              <a:rPr lang="en-US" sz="34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7 </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They go from strength to strength, e</a:t>
            </a:r>
            <a:r>
              <a:rPr lang="en-US" sz="3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very one of them</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appears before God in Zion. </a:t>
            </a:r>
            <a:r>
              <a:rPr lang="en-US" sz="34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8 </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 Lord God of hosts, hear my prayer; Give ear, O God of Jacob!</a:t>
            </a:r>
            <a:endParaRPr lang="en-US" sz="34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1439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Psalm 84:9-12</a:t>
            </a:r>
            <a:endParaRPr lang="en-US" dirty="0">
              <a:solidFill>
                <a:schemeClr val="bg1">
                  <a:lumMod val="95000"/>
                </a:schemeClr>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marR="0" indent="0">
              <a:spcBef>
                <a:spcPts val="0"/>
              </a:spcBef>
              <a:spcAft>
                <a:spcPts val="0"/>
              </a:spcAft>
              <a:buNone/>
            </a:pPr>
            <a:r>
              <a:rPr lang="en-US" sz="34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9 </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Behold our shield, O God, and look upon the face of Your anointed. </a:t>
            </a:r>
            <a:r>
              <a:rPr lang="en-US" sz="34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10 </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a day in Your courts is better than a thousand </a:t>
            </a:r>
            <a:r>
              <a:rPr lang="en-US" sz="34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outside</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 would rather stand at the threshold of the house of my God than dwell in the tents of wickedness. </a:t>
            </a:r>
            <a:r>
              <a:rPr lang="en-US" sz="34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11 </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For the Lord God is a sun and shield; The Lord gives grace and glory; no good thing does He withhold from those who walk uprightly. </a:t>
            </a:r>
            <a:r>
              <a:rPr lang="en-US" sz="34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12 </a:t>
            </a:r>
            <a:r>
              <a:rPr lang="en-US" sz="3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 Lord of hosts, how blessed is the man who trusts in You!</a:t>
            </a:r>
          </a:p>
        </p:txBody>
      </p:sp>
    </p:spTree>
    <p:extLst>
      <p:ext uri="{BB962C8B-B14F-4D97-AF65-F5344CB8AC3E}">
        <p14:creationId xmlns:p14="http://schemas.microsoft.com/office/powerpoint/2010/main" val="3428879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7548A-347C-5095-20DB-D9B75A84AA91}"/>
              </a:ext>
            </a:extLst>
          </p:cNvPr>
          <p:cNvSpPr>
            <a:spLocks noGrp="1"/>
          </p:cNvSpPr>
          <p:nvPr>
            <p:ph type="title"/>
          </p:nvPr>
        </p:nvSpPr>
        <p:spPr/>
        <p:txBody>
          <a:bodyPr/>
          <a:lstStyle/>
          <a:p>
            <a:r>
              <a:rPr lang="en-US" dirty="0">
                <a:solidFill>
                  <a:schemeClr val="bg1"/>
                </a:solidFill>
              </a:rPr>
              <a:t>Big Idea</a:t>
            </a:r>
          </a:p>
        </p:txBody>
      </p:sp>
      <p:sp>
        <p:nvSpPr>
          <p:cNvPr id="3" name="Content Placeholder 2">
            <a:extLst>
              <a:ext uri="{FF2B5EF4-FFF2-40B4-BE49-F238E27FC236}">
                <a16:creationId xmlns:a16="http://schemas.microsoft.com/office/drawing/2014/main" id="{D1A00B77-7115-CD90-6585-4822ECDE1B6C}"/>
              </a:ext>
            </a:extLst>
          </p:cNvPr>
          <p:cNvSpPr>
            <a:spLocks noGrp="1"/>
          </p:cNvSpPr>
          <p:nvPr>
            <p:ph idx="1"/>
          </p:nvPr>
        </p:nvSpPr>
        <p:spPr/>
        <p:txBody>
          <a:bodyPr/>
          <a:lstStyle/>
          <a:p>
            <a:pPr marL="0" indent="0" algn="just">
              <a:buNone/>
            </a:pPr>
            <a:r>
              <a:rPr lang="en-US" dirty="0">
                <a:solidFill>
                  <a:schemeClr val="bg1"/>
                </a:solidFill>
              </a:rPr>
              <a:t>It is through the worship of the Triune God by way of intimate communion with Him, by gathering of the saints that true joy and happiness is found.</a:t>
            </a:r>
          </a:p>
        </p:txBody>
      </p:sp>
    </p:spTree>
    <p:extLst>
      <p:ext uri="{BB962C8B-B14F-4D97-AF65-F5344CB8AC3E}">
        <p14:creationId xmlns:p14="http://schemas.microsoft.com/office/powerpoint/2010/main" val="2030625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5"/>
            <a:ext cx="10744200" cy="5364163"/>
          </a:xfrm>
        </p:spPr>
        <p:txBody>
          <a:bodyPr>
            <a:noAutofit/>
          </a:bodyPr>
          <a:lstStyle/>
          <a:p>
            <a:pPr marL="0" marR="0" indent="0">
              <a:lnSpc>
                <a:spcPct val="107000"/>
              </a:lnSpc>
              <a:spcBef>
                <a:spcPts val="0"/>
              </a:spcBef>
              <a:spcAft>
                <a:spcPts val="0"/>
              </a:spcAft>
              <a:buNone/>
            </a:pP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 Happy Are Those Who Dwell in the House of The Lord (1-4)</a:t>
            </a:r>
          </a:p>
          <a:p>
            <a:pPr marL="0" marR="0" indent="0" algn="just">
              <a:spcBef>
                <a:spcPts val="0"/>
              </a:spcBef>
              <a:spcAft>
                <a:spcPts val="0"/>
              </a:spcAft>
              <a:buNone/>
            </a:pP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lovely are Your dwelling places, O Lord of hosts!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My soul longed and even yearned for the courts of the Lord; my heart and my flesh sing for joy to the living God.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bird also has found a house, and the swallow a nest for herself, where she may lay her young, even Your altars, O Lord of hosts, my King and my God.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blessed are those who dwell in Your house! They are ever praising You. </a:t>
            </a:r>
          </a:p>
          <a:p>
            <a:pPr marL="0" indent="0" algn="just">
              <a:buNone/>
            </a:pPr>
            <a:endParaRPr lang="en-US" sz="16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694121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Isaiah 26:9</a:t>
            </a:r>
            <a:endParaRPr lang="en-US" dirty="0">
              <a:solidFill>
                <a:schemeClr val="bg1">
                  <a:lumMod val="95000"/>
                </a:schemeClr>
              </a:solidFill>
              <a:effectLst/>
            </a:endParaRPr>
          </a:p>
        </p:txBody>
      </p:sp>
      <p:sp>
        <p:nvSpPr>
          <p:cNvPr id="3" name="Content Placeholder 2"/>
          <p:cNvSpPr>
            <a:spLocks noGrp="1"/>
          </p:cNvSpPr>
          <p:nvPr>
            <p:ph idx="1"/>
          </p:nvPr>
        </p:nvSpPr>
        <p:spPr>
          <a:xfrm>
            <a:off x="609601" y="1417641"/>
            <a:ext cx="10972800" cy="4830763"/>
          </a:xfrm>
        </p:spPr>
        <p:txBody>
          <a:bodyPr>
            <a:noAutofit/>
          </a:bodyPr>
          <a:lstStyle/>
          <a:p>
            <a:pPr marL="0" marR="0" indent="0" algn="just">
              <a:spcBef>
                <a:spcPts val="0"/>
              </a:spcBef>
              <a:spcAft>
                <a:spcPts val="0"/>
              </a:spcAft>
              <a:buNone/>
            </a:pPr>
            <a:r>
              <a:rPr lang="en-US" sz="3600" dirty="0">
                <a:solidFill>
                  <a:schemeClr val="bg1"/>
                </a:solidFill>
                <a:effectLst/>
                <a:ea typeface="Calibri" panose="020F0502020204030204" pitchFamily="34" charset="0"/>
              </a:rPr>
              <a:t>At night my soul longs for You, indeed, my spirit within me seeks You diligently;</a:t>
            </a:r>
            <a:r>
              <a:rPr lang="en-US" sz="3600" dirty="0">
                <a:solidFill>
                  <a:schemeClr val="bg1"/>
                </a:solidFill>
                <a:effectLst/>
              </a:rPr>
              <a:t> for when the earth experiences Your judgments the inhabitants of the world learn righteousness.</a:t>
            </a:r>
            <a:endParaRPr lang="en-US" sz="3600"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749458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5"/>
            <a:ext cx="10744200" cy="5364163"/>
          </a:xfrm>
        </p:spPr>
        <p:txBody>
          <a:bodyPr>
            <a:noAutofit/>
          </a:bodyPr>
          <a:lstStyle/>
          <a:p>
            <a:pPr marL="0" marR="0" indent="0">
              <a:lnSpc>
                <a:spcPct val="107000"/>
              </a:lnSpc>
              <a:spcBef>
                <a:spcPts val="0"/>
              </a:spcBef>
              <a:spcAft>
                <a:spcPts val="0"/>
              </a:spcAft>
              <a:buNone/>
            </a:pP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 Happy Are Those Who Dwell in the House of The Lord (1-4)</a:t>
            </a:r>
          </a:p>
          <a:p>
            <a:pPr marL="0" marR="0" indent="0" algn="just">
              <a:spcBef>
                <a:spcPts val="0"/>
              </a:spcBef>
              <a:spcAft>
                <a:spcPts val="0"/>
              </a:spcAft>
              <a:buNone/>
            </a:pP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lovely are Your dwelling places, O Lord of hosts!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My soul longed and even yearned for the courts of the Lord; my heart and my flesh sing for joy to the living God.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bird also has found a house, and the swallow a nest for herself, where she may lay her young, even Your altars, O Lord of hosts, my King and my God.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blessed are those who dwell in Your house! They are ever praising You. </a:t>
            </a:r>
          </a:p>
          <a:p>
            <a:pPr marL="0" indent="0" algn="just">
              <a:buNone/>
            </a:pPr>
            <a:endParaRPr lang="en-US" sz="16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000832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5"/>
            <a:ext cx="10744200" cy="5364163"/>
          </a:xfrm>
        </p:spPr>
        <p:txBody>
          <a:bodyPr>
            <a:noAutofit/>
          </a:bodyPr>
          <a:lstStyle/>
          <a:p>
            <a:pPr marL="0" indent="0" algn="just">
              <a:spcBef>
                <a:spcPts val="0"/>
              </a:spcBef>
              <a:buNone/>
            </a:pPr>
            <a:r>
              <a:rPr lang="en-US" dirty="0">
                <a:solidFill>
                  <a:schemeClr val="bg1"/>
                </a:solidFill>
                <a:effectLst/>
                <a:ea typeface="Calibri" panose="020F0502020204030204" pitchFamily="34" charset="0"/>
              </a:rPr>
              <a:t>II. </a:t>
            </a:r>
            <a:r>
              <a:rPr lang="en-US" dirty="0">
                <a:solidFill>
                  <a:schemeClr val="bg1"/>
                </a:solidFill>
                <a:effectLst/>
                <a:ea typeface="Calibri" panose="020F0502020204030204" pitchFamily="34" charset="0"/>
                <a:cs typeface="Times New Roman" panose="02020603050405020304" pitchFamily="18" charset="0"/>
              </a:rPr>
              <a:t>Happy Are the Pilgrims </a:t>
            </a:r>
            <a:r>
              <a:rPr lang="en-US" dirty="0" err="1">
                <a:solidFill>
                  <a:schemeClr val="bg1"/>
                </a:solidFill>
                <a:effectLst/>
                <a:ea typeface="Calibri" panose="020F0502020204030204" pitchFamily="34" charset="0"/>
                <a:cs typeface="Times New Roman" panose="02020603050405020304" pitchFamily="18" charset="0"/>
              </a:rPr>
              <a:t>En</a:t>
            </a:r>
            <a:r>
              <a:rPr lang="en-US" dirty="0">
                <a:solidFill>
                  <a:schemeClr val="bg1"/>
                </a:solidFill>
                <a:effectLst/>
                <a:ea typeface="Calibri" panose="020F0502020204030204" pitchFamily="34" charset="0"/>
                <a:cs typeface="Times New Roman" panose="02020603050405020304" pitchFamily="18" charset="0"/>
              </a:rPr>
              <a:t> Route to Zion (5-8)</a:t>
            </a:r>
            <a:endParaRPr lang="en-US" dirty="0">
              <a:solidFill>
                <a:schemeClr val="bg1"/>
              </a:solidFill>
            </a:endParaRPr>
          </a:p>
          <a:p>
            <a:pPr marL="0" indent="0" algn="just">
              <a:spcBef>
                <a:spcPts val="0"/>
              </a:spcBef>
              <a:buNone/>
            </a:pP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blessed is the man whose strength is in You, in whose heart are the highways </a:t>
            </a:r>
            <a:r>
              <a:rPr lang="en-US" sz="20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 Zion</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6 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Passing through the valley of Baca they make it a spring; the early rain also covers it with blessings.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7 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They go from strength to strength, e</a:t>
            </a:r>
            <a:r>
              <a:rPr lang="en-US" sz="20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very one of them</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appears before God in Zion. </a:t>
            </a:r>
            <a:r>
              <a:rPr lang="en-US" sz="2000" b="1" baseline="30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8 </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 Lord God of hosts, hear my prayer; Give ear, O God of Jacob!</a:t>
            </a:r>
            <a:endParaRPr lang="en-US" sz="2000" dirty="0">
              <a:solidFill>
                <a:schemeClr val="bg1"/>
              </a:solidFill>
            </a:endParaRPr>
          </a:p>
          <a:p>
            <a:pPr marL="0" indent="0" algn="just">
              <a:spcBef>
                <a:spcPts val="0"/>
              </a:spcBef>
              <a:buNone/>
            </a:pPr>
            <a:endParaRPr lang="en-US" sz="1400" dirty="0">
              <a:solidFill>
                <a:schemeClr val="bg1"/>
              </a:solidFill>
            </a:endParaRPr>
          </a:p>
        </p:txBody>
      </p:sp>
    </p:spTree>
    <p:extLst>
      <p:ext uri="{BB962C8B-B14F-4D97-AF65-F5344CB8AC3E}">
        <p14:creationId xmlns:p14="http://schemas.microsoft.com/office/powerpoint/2010/main" val="297721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9196</TotalTime>
  <Words>1178</Words>
  <Application>Microsoft Office PowerPoint</Application>
  <PresentationFormat>Widescreen</PresentationFormat>
  <Paragraphs>35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The Happiness of Worshipping the Father</vt:lpstr>
      <vt:lpstr>Psalm 84:1-4</vt:lpstr>
      <vt:lpstr>Psalm 84:5-8</vt:lpstr>
      <vt:lpstr>Psalm 84:9-12</vt:lpstr>
      <vt:lpstr>Big Idea</vt:lpstr>
      <vt:lpstr>PowerPoint Presentation</vt:lpstr>
      <vt:lpstr>Isaiah 26:9</vt:lpstr>
      <vt:lpstr>PowerPoint Presentation</vt:lpstr>
      <vt:lpstr>PowerPoint Presentation</vt:lpstr>
      <vt:lpstr>Micah 4:2</vt:lpstr>
      <vt:lpstr>PowerPoint Presentation</vt:lpstr>
      <vt:lpstr>PowerPoint Presentation</vt:lpstr>
      <vt:lpstr>Romans 8:5-6</vt:lpstr>
      <vt:lpstr>PowerPoint Presentation</vt:lpstr>
      <vt:lpstr>Big Idea</vt:lpstr>
      <vt:lpstr>The Happiness of Worshipping the Father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Transformed</dc:title>
  <dc:creator>Brett's Workhorse</dc:creator>
  <cp:lastModifiedBy>Brett Yamaji</cp:lastModifiedBy>
  <cp:revision>92</cp:revision>
  <dcterms:created xsi:type="dcterms:W3CDTF">2018-07-21T18:21:19Z</dcterms:created>
  <dcterms:modified xsi:type="dcterms:W3CDTF">2022-06-18T20:15:14Z</dcterms:modified>
</cp:coreProperties>
</file>